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15"/>
  </p:notesMasterIdLst>
  <p:sldIdLst>
    <p:sldId id="287" r:id="rId4"/>
    <p:sldId id="286" r:id="rId5"/>
    <p:sldId id="282" r:id="rId6"/>
    <p:sldId id="273" r:id="rId7"/>
    <p:sldId id="271" r:id="rId8"/>
    <p:sldId id="272" r:id="rId9"/>
    <p:sldId id="285" r:id="rId10"/>
    <p:sldId id="266" r:id="rId11"/>
    <p:sldId id="277" r:id="rId12"/>
    <p:sldId id="283" r:id="rId13"/>
    <p:sldId id="280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59840-13A2-4B2E-B038-EF0F92CFF651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2B097-77FC-4481-8E43-2EDA2F5476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77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2B097-77FC-4481-8E43-2EDA2F5476E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558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E9A7-A5CD-4156-99CD-CCDAB9461B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089D-781E-4DC1-8202-A40AD5E747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85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76C3-68DD-45A8-9DF2-570DD556EB0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280C-6B2C-428F-BAB7-69C6745E7A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746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7A36-E4DB-4381-AEDA-EBECCA31CD7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03CE-FDBB-480E-AE39-C12F65FDFA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11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28E1-00DC-4A62-9F65-1C0DD81EAD6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2B2AE-3972-4950-8532-2A2413D6CD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65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D2C15-2649-42CE-9942-CAE2EC80121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CC04-D346-43AC-9971-A36B36AA3F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93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A2FD-F989-42E8-8466-FF72B2781D0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9322-1C8E-421B-AB4F-472F4575F1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696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9755-6567-4442-9D65-E8E9016D75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A5833-2668-4D3C-9A63-6B1E1B1C5E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42F7-22C3-452C-9FE3-431110F7D79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E47B-6F4C-4D44-BE97-C8EF48D057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49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498F-AD61-44CB-BB0C-3E7EDC74BC9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B748-B661-42A7-AAE9-726270C756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602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3769-56E9-43EF-874C-1E8B44F302F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56C6-00B3-465C-8452-C9C36104EA4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862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F0B3-B1AB-47EC-B19D-130970A4528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F50B-1095-473B-BFAC-1CD66A306E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593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655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568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588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92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221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118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66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86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183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4784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211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78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2435C9-5288-44F8-87ED-E4CCB2DCCF5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4E728C-0F57-43D8-8CB7-344E0AB9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84EE94-2AD3-4E10-B5CB-46CC2951AF1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3EF7E-475A-4B2E-B2DA-773B7EB0C2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28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3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million-wallpapers.ru/wallpapers/6/10/434966631435141/pshenichnoe-pole-p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0203" y="4653136"/>
            <a:ext cx="9144000" cy="2016224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26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3600" b="1" dirty="0" smtClean="0">
              <a:solidFill>
                <a:prstClr val="black"/>
              </a:solidFill>
            </a:endParaRPr>
          </a:p>
          <a:p>
            <a:pPr algn="r"/>
            <a:endParaRPr lang="ru-RU" sz="3600" b="1" dirty="0">
              <a:solidFill>
                <a:prstClr val="black"/>
              </a:solidFill>
            </a:endParaRPr>
          </a:p>
          <a:p>
            <a:pPr algn="r"/>
            <a:r>
              <a:rPr lang="ru-RU" sz="3600" b="1" dirty="0" smtClean="0">
                <a:solidFill>
                  <a:prstClr val="black"/>
                </a:solidFill>
              </a:rPr>
              <a:t>Комплексное развитие сельских территорий</a:t>
            </a:r>
          </a:p>
          <a:p>
            <a:pPr algn="ctr"/>
            <a:r>
              <a:rPr lang="ru-RU" sz="3600" b="1" dirty="0" smtClean="0">
                <a:solidFill>
                  <a:prstClr val="black"/>
                </a:solidFill>
              </a:rPr>
              <a:t>Сроки реализации: 1 января 2020 года-</a:t>
            </a:r>
            <a:br>
              <a:rPr lang="ru-RU" sz="3600" b="1" dirty="0" smtClean="0">
                <a:solidFill>
                  <a:prstClr val="black"/>
                </a:solidFill>
              </a:rPr>
            </a:br>
            <a:r>
              <a:rPr lang="ru-RU" sz="3600" b="1" dirty="0" smtClean="0">
                <a:solidFill>
                  <a:prstClr val="black"/>
                </a:solidFill>
              </a:rPr>
              <a:t>31 декабря 2025 года </a:t>
            </a:r>
          </a:p>
          <a:p>
            <a:pPr algn="r"/>
            <a:endParaRPr lang="ru-RU" sz="3600" b="1" dirty="0" smtClean="0">
              <a:solidFill>
                <a:prstClr val="black"/>
              </a:solidFill>
            </a:endParaRPr>
          </a:p>
          <a:p>
            <a:pPr algn="r"/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>
            <a:spLocks noChangeAspect="1"/>
          </p:cNvSpPr>
          <p:nvPr/>
        </p:nvSpPr>
        <p:spPr>
          <a:xfrm>
            <a:off x="7089997" y="28626"/>
            <a:ext cx="1784350" cy="1784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0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4" descr="http://abali.ru/wp-content/uploads/2011/01/gerb_volgogradskoy_oblasti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34938"/>
            <a:ext cx="1490662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https://static.mvd.ru/upload/site1034/map-1_%281%29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33" name="Picture 9" descr="C:\Documents and Settings\V_Volodin\Рабочий стол\Золотая осень\2017\Презентация\map-1_(1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814"/>
            <a:ext cx="2618414" cy="24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2060849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СЕЛЬСКОГО ХОЗЯЙСТВА 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4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144" y="116632"/>
            <a:ext cx="6512511" cy="11430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«Развитие транспортной инфраструктуры на сельских территориях»</a:t>
            </a:r>
            <a:endParaRPr lang="en-US" altLang="ru-RU" sz="28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421891" name="Freeform 3"/>
          <p:cNvSpPr>
            <a:spLocks/>
          </p:cNvSpPr>
          <p:nvPr/>
        </p:nvSpPr>
        <p:spPr bwMode="gray">
          <a:xfrm>
            <a:off x="501650" y="5060950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91BF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2" name="Freeform 4"/>
          <p:cNvSpPr>
            <a:spLocks/>
          </p:cNvSpPr>
          <p:nvPr/>
        </p:nvSpPr>
        <p:spPr bwMode="gray">
          <a:xfrm rot="10800000">
            <a:off x="3419872" y="1860167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91BF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gray">
          <a:xfrm>
            <a:off x="611560" y="1988840"/>
            <a:ext cx="3659832" cy="4048472"/>
          </a:xfrm>
          <a:prstGeom prst="rect">
            <a:avLst/>
          </a:prstGeom>
          <a:gradFill rotWithShape="1">
            <a:gsLst>
              <a:gs pos="0">
                <a:schemeClr val="accent3"/>
              </a:gs>
              <a:gs pos="5000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автомобильных дорог общего пользования с твердым покрытием, ведущих от сети автомобильных дорог общего пользования к общественно значимым объектам населенных пунктов, расположенных на сельских территориях, объектам производства и переработки продукции.</a:t>
            </a:r>
            <a:endParaRPr lang="en-US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1894" name="Freeform 6"/>
          <p:cNvSpPr>
            <a:spLocks/>
          </p:cNvSpPr>
          <p:nvPr/>
        </p:nvSpPr>
        <p:spPr bwMode="gray">
          <a:xfrm>
            <a:off x="4692073" y="5060950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5" name="Freeform 7"/>
          <p:cNvSpPr>
            <a:spLocks/>
          </p:cNvSpPr>
          <p:nvPr/>
        </p:nvSpPr>
        <p:spPr bwMode="gray">
          <a:xfrm rot="10800000">
            <a:off x="7183438" y="1860168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6" name="Rectangle 8"/>
          <p:cNvSpPr>
            <a:spLocks noChangeArrowheads="1"/>
          </p:cNvSpPr>
          <p:nvPr/>
        </p:nvSpPr>
        <p:spPr bwMode="gray">
          <a:xfrm>
            <a:off x="4824671" y="1988840"/>
            <a:ext cx="3200400" cy="4048471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предусмотрено</a:t>
            </a:r>
          </a:p>
          <a:p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всего 383,09 </a:t>
            </a:r>
            <a:r>
              <a:rPr lang="ru-RU" altLang="ru-RU" sz="1600" b="1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ФБ-196,84 </a:t>
            </a:r>
            <a:r>
              <a:rPr lang="ru-RU" altLang="ru-RU" sz="1600" b="1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1600" b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ОБ-186,25 </a:t>
            </a:r>
            <a:r>
              <a:rPr lang="ru-RU" altLang="ru-RU" sz="1600" b="1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en-US" altLang="ru-RU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40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6517" y="5332"/>
            <a:ext cx="7793915" cy="11430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«Комплексное обустройство населенных пунктов, расположенных на сельских территориях, объектами социальной и инженерной инфраструктуры»</a:t>
            </a:r>
            <a:endParaRPr lang="en-US" altLang="ru-RU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1771" name="Group 11"/>
          <p:cNvGrpSpPr>
            <a:grpSpLocks/>
          </p:cNvGrpSpPr>
          <p:nvPr/>
        </p:nvGrpSpPr>
        <p:grpSpPr bwMode="auto">
          <a:xfrm>
            <a:off x="836613" y="1981200"/>
            <a:ext cx="3582987" cy="3827463"/>
            <a:chOff x="527" y="1248"/>
            <a:chExt cx="2257" cy="2411"/>
          </a:xfrm>
        </p:grpSpPr>
        <p:sp>
          <p:nvSpPr>
            <p:cNvPr id="501764" name="Rectangle 4"/>
            <p:cNvSpPr>
              <a:spLocks noChangeArrowheads="1"/>
            </p:cNvSpPr>
            <p:nvPr/>
          </p:nvSpPr>
          <p:spPr bwMode="gray">
            <a:xfrm rot="-319177">
              <a:off x="527" y="1248"/>
              <a:ext cx="2144" cy="241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01765" name="Rectangle 5"/>
            <p:cNvSpPr>
              <a:spLocks noChangeArrowheads="1"/>
            </p:cNvSpPr>
            <p:nvPr/>
          </p:nvSpPr>
          <p:spPr bwMode="gray">
            <a:xfrm>
              <a:off x="688" y="1340"/>
              <a:ext cx="2096" cy="2202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501772" name="Group 12"/>
          <p:cNvGrpSpPr>
            <a:grpSpLocks/>
          </p:cNvGrpSpPr>
          <p:nvPr/>
        </p:nvGrpSpPr>
        <p:grpSpPr bwMode="auto">
          <a:xfrm>
            <a:off x="4716016" y="1955800"/>
            <a:ext cx="3707259" cy="3827463"/>
            <a:chOff x="3040" y="1232"/>
            <a:chExt cx="2266" cy="2411"/>
          </a:xfrm>
        </p:grpSpPr>
        <p:sp>
          <p:nvSpPr>
            <p:cNvPr id="501768" name="Rectangle 8"/>
            <p:cNvSpPr>
              <a:spLocks noChangeArrowheads="1"/>
            </p:cNvSpPr>
            <p:nvPr/>
          </p:nvSpPr>
          <p:spPr bwMode="gray">
            <a:xfrm rot="301233">
              <a:off x="3162" y="1232"/>
              <a:ext cx="2144" cy="241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01769" name="Rectangle 9"/>
            <p:cNvSpPr>
              <a:spLocks noChangeArrowheads="1"/>
            </p:cNvSpPr>
            <p:nvPr/>
          </p:nvSpPr>
          <p:spPr bwMode="gray">
            <a:xfrm>
              <a:off x="3040" y="1344"/>
              <a:ext cx="2096" cy="2202"/>
            </a:xfrm>
            <a:prstGeom prst="rect">
              <a:avLst/>
            </a:prstGeom>
            <a:gradFill rotWithShape="1">
              <a:gsLst>
                <a:gs pos="0">
                  <a:srgbClr val="B6E6D8"/>
                </a:gs>
                <a:gs pos="100000">
                  <a:srgbClr val="B6E6D8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2020 год предусмотрено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всего: 4,27 </a:t>
              </a:r>
              <a:r>
                <a:rPr lang="ru-RU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млн.рублей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ОБ-4,27 </a:t>
              </a:r>
              <a:r>
                <a:rPr lang="ru-RU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млн.рублей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195549" y="2286000"/>
            <a:ext cx="30884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медицинской помощи и обеспечения ее доступности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в части строительства и реконструкции объектов первичной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18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3"/>
          <p:cNvSpPr>
            <a:spLocks noChangeArrowheads="1"/>
          </p:cNvSpPr>
          <p:nvPr/>
        </p:nvSpPr>
        <p:spPr bwMode="gray">
          <a:xfrm>
            <a:off x="0" y="1557338"/>
            <a:ext cx="4211638" cy="3868737"/>
          </a:xfrm>
          <a:prstGeom prst="ellipse">
            <a:avLst/>
          </a:prstGeom>
          <a:gradFill rotWithShape="1">
            <a:gsLst>
              <a:gs pos="0">
                <a:srgbClr val="006BB4"/>
              </a:gs>
              <a:gs pos="100000">
                <a:srgbClr val="00325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gray">
          <a:xfrm>
            <a:off x="1" y="1196975"/>
            <a:ext cx="4212694" cy="452516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185E5E">
                  <a:alpha val="0"/>
                </a:srgbClr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gray">
          <a:xfrm>
            <a:off x="3941639" y="2836766"/>
            <a:ext cx="5147882" cy="124319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«Реализация проектов комплексного развития сельских </a:t>
            </a:r>
            <a:r>
              <a:rPr lang="en-US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территорий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 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реализацию мероприятия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году</a:t>
            </a:r>
            <a:r>
              <a:rPr lang="en-US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626,2 </a:t>
            </a:r>
            <a:r>
              <a:rPr lang="ru-RU" altLang="ru-RU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планируется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9 проектов КРСТ, </a:t>
            </a:r>
            <a:endParaRPr lang="ru-RU" alt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создается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 объектов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Волгоградской области 7 место </a:t>
            </a: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объёму средств ФБ в РФ)</a:t>
            </a: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gray">
          <a:xfrm>
            <a:off x="3851016" y="4221088"/>
            <a:ext cx="5304899" cy="86409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Благоустройство сельских территорий» ,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предусмотрено  на </a:t>
            </a:r>
            <a:endParaRPr lang="ru-RU" alt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реализацию мероприятия в 2020 году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370,9 </a:t>
            </a:r>
            <a:r>
              <a:rPr lang="ru-RU" altLang="ru-RU" sz="1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планируется </a:t>
            </a: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более  200 проектов  по благоустройству сельских  </a:t>
            </a: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территорий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Волгоградской области 4 место по объему средств ФБ).</a:t>
            </a:r>
          </a:p>
        </p:txBody>
      </p:sp>
      <p:sp>
        <p:nvSpPr>
          <p:cNvPr id="16391" name="AutoShape 8"/>
          <p:cNvSpPr>
            <a:spLocks noChangeArrowheads="1"/>
          </p:cNvSpPr>
          <p:nvPr/>
        </p:nvSpPr>
        <p:spPr bwMode="gray">
          <a:xfrm>
            <a:off x="396246" y="116632"/>
            <a:ext cx="8680450" cy="65640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«Создание условий для обеспечения доступным и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комфортным жильем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alt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населения»Предусмотрено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предоставление социальной выплаты в 2020 году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19,0 </a:t>
            </a:r>
            <a:r>
              <a:rPr lang="ru-RU" alt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(ввод 640 </a:t>
            </a:r>
            <a:r>
              <a:rPr lang="ru-RU" alt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кв.метров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жилья). Льготная сельская </a:t>
            </a:r>
          </a:p>
          <a:p>
            <a:pPr eaLnBrk="1" hangingPunct="1"/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ипотека» до 3 млн. руб. по ставке до 3% на срок до 25 лет </a:t>
            </a:r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gray">
          <a:xfrm>
            <a:off x="220663" y="2428875"/>
            <a:ext cx="3662362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ГОСУДАРСТВЕННАЯ  ПРОГРАММА ВОЛГОГРАДСКОЙ ОБЛАСТИ «КОМПЛЕКСНОЕ РАЗВИТИЕ СЕЛЬСКИХ ТЕРРИТОРИЙ» </a:t>
            </a:r>
          </a:p>
          <a:p>
            <a:pPr algn="ctr" eaLnBrk="1" hangingPunct="1"/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2020-2025</a:t>
            </a:r>
          </a:p>
          <a:p>
            <a:pPr eaLnBrk="1" hangingPunct="1"/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ОБЪЕМ ФИНАНСИРОВАНИЯ 2020 ГОД:</a:t>
            </a:r>
          </a:p>
          <a:p>
            <a:pPr eaLnBrk="1" hangingPunct="1"/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Всего 1 </a:t>
            </a:r>
            <a:r>
              <a:rPr lang="ru-RU" alt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422,5млн.рублей</a:t>
            </a:r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в том числе: Федеральный бюджет-                  </a:t>
            </a:r>
            <a:r>
              <a:rPr lang="ru-RU" alt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965,3 </a:t>
            </a:r>
            <a:r>
              <a:rPr lang="ru-RU" altLang="ru-RU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Областной бюджет-                       </a:t>
            </a:r>
            <a:r>
              <a:rPr lang="ru-RU" alt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316,3 </a:t>
            </a:r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млн рублей; Местный бюджет-                          24,0 </a:t>
            </a:r>
            <a:r>
              <a:rPr lang="ru-RU" altLang="ru-RU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ru-RU" alt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Внебюджетные источники-         </a:t>
            </a:r>
            <a:r>
              <a:rPr lang="ru-RU" alt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116,9 </a:t>
            </a:r>
            <a:r>
              <a:rPr lang="ru-RU" altLang="ru-RU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alt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AutoShape 7"/>
          <p:cNvSpPr>
            <a:spLocks noChangeArrowheads="1"/>
          </p:cNvSpPr>
          <p:nvPr/>
        </p:nvSpPr>
        <p:spPr bwMode="gray">
          <a:xfrm>
            <a:off x="1128043" y="902829"/>
            <a:ext cx="7764663" cy="58829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Оказание содействия сельскохозяйственным товаропроизводителям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обеспечении  квалифицированными </a:t>
            </a:r>
            <a:endParaRPr lang="ru-RU" alt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специалистами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 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реализацию мероприятия в 2020 году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2,9 </a:t>
            </a:r>
            <a:r>
              <a:rPr lang="ru-RU" altLang="ru-RU" sz="1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AutoShape 8"/>
          <p:cNvSpPr>
            <a:spLocks noChangeArrowheads="1"/>
          </p:cNvSpPr>
          <p:nvPr/>
        </p:nvSpPr>
        <p:spPr bwMode="gray">
          <a:xfrm>
            <a:off x="1" y="6202434"/>
            <a:ext cx="9089520" cy="63095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«Комплексное обустройство населенных пунктов, расположенных на сельских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территориях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объектами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инженерной инфраструктуры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ФАП с. Лемешкино),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  на реализацию мероприятия в 2020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4,3 </a:t>
            </a:r>
            <a:r>
              <a:rPr lang="ru-RU" altLang="ru-RU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запланирован ввод 1 ФАП</a:t>
            </a:r>
          </a:p>
        </p:txBody>
      </p:sp>
      <p:sp>
        <p:nvSpPr>
          <p:cNvPr id="16395" name="AutoShape 7"/>
          <p:cNvSpPr>
            <a:spLocks noChangeArrowheads="1"/>
          </p:cNvSpPr>
          <p:nvPr/>
        </p:nvSpPr>
        <p:spPr bwMode="gray">
          <a:xfrm>
            <a:off x="3059832" y="5229200"/>
            <a:ext cx="6029689" cy="84784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«Развитие транспортной инфраструктуры на сельских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территориях»</a:t>
            </a: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  на реализацию мероприятия в 2020 году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383,1 </a:t>
            </a:r>
            <a:r>
              <a:rPr lang="ru-RU" altLang="ru-RU" sz="1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11,6 км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3851016" y="1675051"/>
            <a:ext cx="5225680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«Развитие инженерной инфраструктуры на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сельских территориях»</a:t>
            </a: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Предусмотрено 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реализацию мероприятия в 2020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16,1 </a:t>
            </a:r>
            <a:r>
              <a:rPr lang="ru-RU" alt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планируется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ввод 2 объектов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газоснабжения-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11,2 км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объект водоснабжения -1,4 км.</a:t>
            </a:r>
          </a:p>
        </p:txBody>
      </p:sp>
    </p:spTree>
    <p:extLst>
      <p:ext uri="{BB962C8B-B14F-4D97-AF65-F5344CB8AC3E}">
        <p14:creationId xmlns:p14="http://schemas.microsoft.com/office/powerpoint/2010/main" xmlns="" val="2180516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0494" y="116632"/>
            <a:ext cx="6512511" cy="1143000"/>
          </a:xfrm>
          <a:noFill/>
          <a:ln/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«Создание условий для обеспечения доступным и комфортным жильем сельского населения»</a:t>
            </a:r>
            <a:endParaRPr lang="en-US" altLang="ru-RU" sz="2400" dirty="0">
              <a:solidFill>
                <a:srgbClr val="000000"/>
              </a:solidFill>
              <a:effectLst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gray">
          <a:xfrm>
            <a:off x="251520" y="1268760"/>
            <a:ext cx="8496944" cy="720080"/>
          </a:xfrm>
          <a:prstGeom prst="rect">
            <a:avLst/>
          </a:prstGeom>
          <a:solidFill>
            <a:srgbClr val="0066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 на строительство (приобретение) жилья, в том числе путем участия в долевом строительстве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gray">
          <a:xfrm>
            <a:off x="259208" y="1999873"/>
            <a:ext cx="8496944" cy="792088"/>
          </a:xfrm>
          <a:prstGeom prst="rect">
            <a:avLst/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муниципальным образованиям в целях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обязательств, предоставляемого гражданам по договорам найма жилого помещения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gray">
          <a:xfrm>
            <a:off x="241064" y="2791961"/>
            <a:ext cx="8496944" cy="1080120"/>
          </a:xfrm>
          <a:prstGeom prst="rect">
            <a:avLst/>
          </a:prstGeom>
          <a:solidFill>
            <a:srgbClr val="0066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муниципальным образованиям, связанных с обустройством объектами инженерной инфраструктуры и благоустройство площадок расположенных на сельских территориях, под компактную жилищную застройку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gray">
          <a:xfrm>
            <a:off x="259208" y="3872081"/>
            <a:ext cx="8496944" cy="792088"/>
          </a:xfrm>
          <a:prstGeom prst="rect">
            <a:avLst/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ипотечное кредитование на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подрядными организациями жилья на сельских территориях (сельских агломерациях).</a:t>
            </a: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gray">
          <a:xfrm>
            <a:off x="248752" y="5445224"/>
            <a:ext cx="8507400" cy="134561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endParaRPr lang="ru-RU" altLang="ru-RU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на 2020 год предусмотрено 19,00 </a:t>
            </a:r>
            <a:r>
              <a:rPr lang="ru-RU" alt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</a:t>
            </a:r>
          </a:p>
          <a:p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выплат  </a:t>
            </a:r>
            <a:r>
              <a:rPr lang="ru-RU" alt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ражданам, проживающим на сельских территориях  в том числе:</a:t>
            </a:r>
          </a:p>
          <a:p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ФБ-11,44 </a:t>
            </a:r>
            <a:r>
              <a:rPr lang="ru-RU" alt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ОБ-1,86 </a:t>
            </a:r>
            <a:r>
              <a:rPr lang="ru-RU" alt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Внб-5,70 </a:t>
            </a:r>
            <a:r>
              <a:rPr lang="ru-RU" alt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alt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gray">
          <a:xfrm>
            <a:off x="259208" y="4650488"/>
            <a:ext cx="8496944" cy="794736"/>
          </a:xfrm>
          <a:prstGeom prst="rect">
            <a:avLst/>
          </a:prstGeom>
          <a:solidFill>
            <a:srgbClr val="0066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потребительские кредиты на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благоустройства домовладений.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08419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5744" y="116632"/>
            <a:ext cx="6512511" cy="11430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«Оказание содействия сельскохозяйственным товаропроизводителям в обеспечении квалифицированными специалистами"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1894" name="Freeform 6"/>
          <p:cNvSpPr>
            <a:spLocks/>
          </p:cNvSpPr>
          <p:nvPr/>
        </p:nvSpPr>
        <p:spPr bwMode="gray">
          <a:xfrm>
            <a:off x="4788024" y="4941168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5" name="Freeform 7"/>
          <p:cNvSpPr>
            <a:spLocks/>
          </p:cNvSpPr>
          <p:nvPr/>
        </p:nvSpPr>
        <p:spPr bwMode="gray">
          <a:xfrm rot="10800000">
            <a:off x="7183438" y="1308729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896" name="Rectangle 8"/>
          <p:cNvSpPr>
            <a:spLocks noChangeArrowheads="1"/>
          </p:cNvSpPr>
          <p:nvPr/>
        </p:nvSpPr>
        <p:spPr bwMode="gray">
          <a:xfrm>
            <a:off x="4864034" y="1451345"/>
            <a:ext cx="3200400" cy="2654300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затрат, связанных с оплатой труда и проживанием студентов, привлеченных для прохождения производственной практики</a:t>
            </a:r>
            <a:endParaRPr lang="en-US" altLang="ru-RU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ru-RU" sz="1600" dirty="0">
              <a:solidFill>
                <a:srgbClr val="FFFF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4898527" y="4230810"/>
            <a:ext cx="3200400" cy="1718469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мероприятия предусмотрено 2,06 </a:t>
            </a:r>
            <a:r>
              <a:rPr lang="ru-RU" altLang="ru-RU" sz="1600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altLang="ru-RU" sz="16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том числе:</a:t>
            </a:r>
          </a:p>
          <a:p>
            <a:pPr algn="ctr"/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ФБ-0,53 </a:t>
            </a:r>
            <a:r>
              <a:rPr lang="ru-RU" altLang="ru-RU" sz="1600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ОБ-0,09 </a:t>
            </a:r>
            <a:r>
              <a:rPr lang="ru-RU" altLang="ru-RU" sz="1600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Внб-1,44 </a:t>
            </a:r>
            <a:r>
              <a:rPr lang="ru-RU" altLang="ru-RU" sz="1600" dirty="0" err="1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gray">
          <a:xfrm>
            <a:off x="795474" y="1451345"/>
            <a:ext cx="3200400" cy="2654300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</a:t>
            </a:r>
            <a:b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заключенным </a:t>
            </a:r>
            <a:b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работниками </a:t>
            </a:r>
            <a:r>
              <a:rPr lang="ru-RU" alt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ученическим договорам </a:t>
            </a:r>
            <a:endParaRPr lang="ru-RU" altLang="ru-RU" sz="1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7"/>
          <p:cNvSpPr>
            <a:spLocks/>
          </p:cNvSpPr>
          <p:nvPr/>
        </p:nvSpPr>
        <p:spPr bwMode="gray">
          <a:xfrm rot="10800000">
            <a:off x="3131840" y="1308729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gray">
          <a:xfrm>
            <a:off x="795474" y="4230810"/>
            <a:ext cx="3200400" cy="1718469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мероприятия предусмотрено  </a:t>
            </a:r>
            <a:r>
              <a:rPr lang="ru-RU" alt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0,93 </a:t>
            </a:r>
            <a:r>
              <a:rPr lang="ru-RU" altLang="ru-RU" sz="16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</a:p>
          <a:p>
            <a:pPr algn="ctr"/>
            <a:r>
              <a:rPr lang="ru-RU" alt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ФБ-0,24 </a:t>
            </a:r>
            <a:r>
              <a:rPr lang="ru-RU" altLang="ru-RU" sz="16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ОБ-0,04 </a:t>
            </a:r>
            <a:r>
              <a:rPr lang="ru-RU" altLang="ru-RU" sz="16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Внб-0,65 </a:t>
            </a:r>
            <a:r>
              <a:rPr lang="ru-RU" altLang="ru-RU" sz="16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6"/>
          <p:cNvSpPr>
            <a:spLocks/>
          </p:cNvSpPr>
          <p:nvPr/>
        </p:nvSpPr>
        <p:spPr bwMode="gray">
          <a:xfrm>
            <a:off x="683568" y="4941168"/>
            <a:ext cx="1016000" cy="1155700"/>
          </a:xfrm>
          <a:custGeom>
            <a:avLst/>
            <a:gdLst>
              <a:gd name="T0" fmla="*/ 88 w 1104"/>
              <a:gd name="T1" fmla="*/ 1160 h 1256"/>
              <a:gd name="T2" fmla="*/ 88 w 1104"/>
              <a:gd name="T3" fmla="*/ 0 h 1256"/>
              <a:gd name="T4" fmla="*/ 0 w 1104"/>
              <a:gd name="T5" fmla="*/ 0 h 1256"/>
              <a:gd name="T6" fmla="*/ 0 w 1104"/>
              <a:gd name="T7" fmla="*/ 1256 h 1256"/>
              <a:gd name="T8" fmla="*/ 1104 w 1104"/>
              <a:gd name="T9" fmla="*/ 1256 h 1256"/>
              <a:gd name="T10" fmla="*/ 1104 w 1104"/>
              <a:gd name="T11" fmla="*/ 1160 h 1256"/>
              <a:gd name="T12" fmla="*/ 88 w 1104"/>
              <a:gd name="T13" fmla="*/ 1160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FE29A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60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1" name="AutoShape 3"/>
          <p:cNvSpPr>
            <a:spLocks noChangeArrowheads="1"/>
          </p:cNvSpPr>
          <p:nvPr/>
        </p:nvSpPr>
        <p:spPr bwMode="gray">
          <a:xfrm>
            <a:off x="1905000" y="11430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rgbClr val="8F8CD2"/>
              </a:gs>
              <a:gs pos="100000">
                <a:srgbClr val="8F8CD2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газификации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2882" y="1359023"/>
            <a:ext cx="2376579" cy="206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Горизонтальный свиток 2"/>
          <p:cNvSpPr/>
          <p:nvPr/>
        </p:nvSpPr>
        <p:spPr>
          <a:xfrm rot="5400000">
            <a:off x="278903" y="864098"/>
            <a:ext cx="2430016" cy="2987823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предусмотрено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:</a:t>
            </a:r>
            <a:r>
              <a:rPr lang="ru-RU" altLang="ru-RU" sz="1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13,04 </a:t>
            </a:r>
            <a:r>
              <a:rPr lang="ru-RU" altLang="ru-RU" sz="1400" b="1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altLang="ru-RU" sz="1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ФБ- 11,21 </a:t>
            </a:r>
            <a:r>
              <a:rPr lang="ru-RU" altLang="ru-RU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altLang="ru-RU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ОБ-1,83  </a:t>
            </a:r>
            <a:r>
              <a:rPr lang="ru-RU" altLang="ru-RU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en-US" altLang="ru-RU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904878" cy="6624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gray">
          <a:xfrm>
            <a:off x="323528" y="3886200"/>
            <a:ext cx="2900602" cy="2329491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Внутрипоселковые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газопроводы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х.Артановский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alt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х.Красновский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Нехаевского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Волгоградской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</a:t>
            </a:r>
            <a:endParaRPr lang="en-US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gray">
          <a:xfrm>
            <a:off x="3274759" y="3886199"/>
            <a:ext cx="2900602" cy="2329491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gray">
          <a:xfrm>
            <a:off x="3406529" y="4002127"/>
            <a:ext cx="267763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alt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 </a:t>
            </a:r>
          </a:p>
          <a:p>
            <a:pPr algn="ctr"/>
            <a:r>
              <a:rPr lang="ru-RU" altLang="ru-RU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х.Сакарка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Паньшинского</a:t>
            </a:r>
            <a:endParaRPr lang="ru-RU" alt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algn="ctr"/>
            <a:r>
              <a:rPr lang="ru-RU" altLang="ru-RU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Городищенского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</a:t>
            </a:r>
          </a:p>
          <a:p>
            <a:pPr algn="ctr"/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gray">
          <a:xfrm>
            <a:off x="6289865" y="3886198"/>
            <a:ext cx="2602615" cy="2329491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 низкого </a:t>
            </a:r>
          </a:p>
          <a:p>
            <a:pPr algn="ctr"/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 по </a:t>
            </a:r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ул.Кузнечная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ул.Колхозная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пер.Восточный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ул.Озерная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ул.Мусы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Джалиля</a:t>
            </a:r>
            <a:endParaRPr lang="ru-RU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с.Маляевка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Ленинский </a:t>
            </a:r>
          </a:p>
          <a:p>
            <a:pPr algn="ctr"/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Волгоградская </a:t>
            </a:r>
          </a:p>
          <a:p>
            <a:pPr algn="ctr"/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267641" y="211400"/>
            <a:ext cx="8584603" cy="841336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"Развитие инженерной инфраструктуры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сельских территориях" </a:t>
            </a:r>
            <a:endParaRPr lang="en-US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33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1" name="AutoShape 3"/>
          <p:cNvSpPr>
            <a:spLocks noChangeArrowheads="1"/>
          </p:cNvSpPr>
          <p:nvPr/>
        </p:nvSpPr>
        <p:spPr bwMode="gray">
          <a:xfrm>
            <a:off x="1905000" y="11430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rgbClr val="8F8CD2"/>
              </a:gs>
              <a:gs pos="100000">
                <a:srgbClr val="8F8CD2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98" descr="http://turdaki.rgor.pnzreg.ru/files/turdaksk_gorodishe_pnzreg_ru/320166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5233" y="5013176"/>
            <a:ext cx="2310137" cy="16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 rot="16200000">
            <a:off x="144016" y="908720"/>
            <a:ext cx="2736304" cy="302433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всего предусмотрено</a:t>
            </a:r>
          </a:p>
          <a:p>
            <a:pPr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3,04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ФБ-2,59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ОБ-0,42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МБ- 0,03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51584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267641" y="211400"/>
            <a:ext cx="8584603" cy="841336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"Развитие инженерной инфраструктуры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сельских территориях" </a:t>
            </a:r>
            <a:endParaRPr lang="en-US" alt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286826" y="3886200"/>
            <a:ext cx="8584603" cy="841336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Водопроводные сети ул. Центральная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х.Алексиковский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Новониколаевского муниципального района Волгоградской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12192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0368" y="188640"/>
            <a:ext cx="8722556" cy="11430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ru-RU" alt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«Обеспечение комплексного развития сельских территорий»</a:t>
            </a:r>
            <a:br>
              <a:rPr lang="ru-RU" alt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(реализация проектов комплексного развития сельских территорий)</a:t>
            </a:r>
            <a:endParaRPr lang="en-US" altLang="ru-RU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578" y="188640"/>
            <a:ext cx="8782910" cy="656759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51520" y="827266"/>
            <a:ext cx="4104456" cy="2745750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создание, реконструкция, капитальный ремонт объектов социальной и культурной сферы (дошкольных образовательных и общеобразовательных организаций, организаций, оказывающих первичную медико-санитарную помощь, объектов в сфере культуры, спортивных сооружений), объектов социального назначения, центров культурного развития и развития традиционных промыслов и ремесел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gray">
          <a:xfrm>
            <a:off x="6487614" y="3983072"/>
            <a:ext cx="2376264" cy="2620601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объектов жилищно-коммунального хозяйства (строительство </a:t>
            </a:r>
            <a:r>
              <a:rPr lang="ru-RU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-модульных котельных и перевод многоквартирных домов на индивидуальное отопление);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251520" y="3983072"/>
            <a:ext cx="3024336" cy="2620602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транспортных средств и оборудования для обеспечения функционирования существующих или эксплуатации объектов, создаваемых в рамках проектов (автобусов,  санитарного транспорта, мобильных медицинских комплексов, оборудования для реализации проектов в области телемедицинских технологий, оборудования для предоставления дистанционных услуг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gray">
          <a:xfrm>
            <a:off x="4644008" y="827266"/>
            <a:ext cx="4219870" cy="2754247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энергообеспечения (строительство, приобретение и монтаж газо-поршневых установок, газгольдеров, газораспределительных сетей, строительство сетей электропередачи внутри муниципального образования, строительство уличных сетей освещения населенных пунктов,</a:t>
            </a:r>
          </a:p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оборудование автономных и возобновляемых источников энергии);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gray">
          <a:xfrm>
            <a:off x="3491881" y="3983072"/>
            <a:ext cx="2732004" cy="2620602"/>
          </a:xfrm>
          <a:prstGeom prst="rect">
            <a:avLst/>
          </a:prstGeom>
          <a:gradFill rotWithShape="1">
            <a:gsLst>
              <a:gs pos="0">
                <a:srgbClr val="717EF5">
                  <a:gamma/>
                  <a:shade val="46275"/>
                  <a:invGamma/>
                </a:srgbClr>
              </a:gs>
              <a:gs pos="50000">
                <a:srgbClr val="717EF5"/>
              </a:gs>
              <a:gs pos="100000">
                <a:srgbClr val="717EF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питьевого и технического водоснабжения и водоотведения (строительство или реконструкция систем водоотведения и канализации, очистных сооружений, станций обезжелезивания воды, локальных водопроводов, водозаборных сооружений);</a:t>
            </a:r>
          </a:p>
        </p:txBody>
      </p:sp>
    </p:spTree>
    <p:extLst>
      <p:ext uri="{BB962C8B-B14F-4D97-AF65-F5344CB8AC3E}">
        <p14:creationId xmlns:p14="http://schemas.microsoft.com/office/powerpoint/2010/main" xmlns="" val="151334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83" name="Oval 23"/>
          <p:cNvSpPr>
            <a:spLocks noChangeArrowheads="1"/>
          </p:cNvSpPr>
          <p:nvPr/>
        </p:nvSpPr>
        <p:spPr bwMode="gray">
          <a:xfrm>
            <a:off x="107505" y="1655739"/>
            <a:ext cx="4104456" cy="3770384"/>
          </a:xfrm>
          <a:prstGeom prst="ellipse">
            <a:avLst/>
          </a:prstGeom>
          <a:gradFill rotWithShape="1">
            <a:gsLst>
              <a:gs pos="0">
                <a:srgbClr val="006BB4"/>
              </a:gs>
              <a:gs pos="100000">
                <a:srgbClr val="006BB4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gray">
          <a:xfrm>
            <a:off x="-293633" y="1509596"/>
            <a:ext cx="4690706" cy="4274440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46275"/>
                  <a:invGamma/>
                  <a:alpha val="0"/>
                </a:srgbClr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gray">
          <a:xfrm>
            <a:off x="2051721" y="188640"/>
            <a:ext cx="7039594" cy="5760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Алексеевского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района,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182,5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-2020год; (124,9 млн.рублей-2021 год).</a:t>
            </a:r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66" name="AutoShape 6"/>
          <p:cNvSpPr>
            <a:spLocks noChangeArrowheads="1"/>
          </p:cNvSpPr>
          <p:nvPr/>
        </p:nvSpPr>
        <p:spPr bwMode="gray">
          <a:xfrm>
            <a:off x="3499454" y="764703"/>
            <a:ext cx="5540546" cy="61064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Городищенского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района,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52,7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67" name="AutoShape 7"/>
          <p:cNvSpPr>
            <a:spLocks noChangeArrowheads="1"/>
          </p:cNvSpPr>
          <p:nvPr/>
        </p:nvSpPr>
        <p:spPr bwMode="gray">
          <a:xfrm>
            <a:off x="3499454" y="1375351"/>
            <a:ext cx="5519652" cy="6377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Калачевского,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Мариновского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Логовского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Калачевского муниципального района,</a:t>
            </a:r>
          </a:p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82,6млн.рублей -2020год;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(33,7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млн.рублей-2021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gray">
          <a:xfrm>
            <a:off x="4397073" y="2013113"/>
            <a:ext cx="4622035" cy="6958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сельских поселений </a:t>
            </a:r>
          </a:p>
          <a:p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Котельниковского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18,9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gray">
          <a:xfrm>
            <a:off x="4499992" y="2708920"/>
            <a:ext cx="4519115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сельских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Михайловка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64,0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gray">
          <a:xfrm>
            <a:off x="329172" y="2013113"/>
            <a:ext cx="366112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комплексного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территорий» </a:t>
            </a:r>
            <a:b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предусмотрено: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всего   626,2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ФБ-519,12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ОБ-85,16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МБ-18,44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Внб-3,48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>
            <a:off x="4572000" y="3429000"/>
            <a:ext cx="4519317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сельских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Нехаевского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района, </a:t>
            </a:r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22,2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gray">
          <a:xfrm>
            <a:off x="4499992" y="4221089"/>
            <a:ext cx="4604442" cy="64807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спорта и культуры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Серп </a:t>
            </a:r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Молот, Новониколаевского района,</a:t>
            </a:r>
          </a:p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8,4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3923928" y="4869161"/>
            <a:ext cx="5220072" cy="64807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села Ольховка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Ольховского района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81,4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-2020год;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(33,8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млн.рублей-2021 год).</a:t>
            </a:r>
          </a:p>
          <a:p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2699792" y="5517233"/>
            <a:ext cx="6391525" cy="576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b="1" dirty="0">
                <a:solidFill>
                  <a:srgbClr val="000000"/>
                </a:solidFill>
              </a:rPr>
              <a:t>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поселка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Палласовского  </a:t>
            </a:r>
            <a:endParaRPr lang="ru-RU" alt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района, </a:t>
            </a:r>
          </a:p>
          <a:p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112,9 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gray">
          <a:xfrm>
            <a:off x="276910" y="6381328"/>
            <a:ext cx="8590180" cy="42275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70C0"/>
              </a:gs>
              <a:gs pos="0">
                <a:srgbClr val="21D6E0"/>
              </a:gs>
              <a:gs pos="0">
                <a:srgbClr val="046CC3"/>
              </a:gs>
              <a:gs pos="0">
                <a:srgbClr val="0087E6"/>
              </a:gs>
              <a:gs pos="0">
                <a:srgbClr val="005CBF"/>
              </a:gs>
            </a:gsLst>
            <a:lin ang="0" scaled="0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развитие Октябрьского муниципального 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      (резерв)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06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3" name="Rectangle 5"/>
          <p:cNvSpPr>
            <a:spLocks noChangeArrowheads="1"/>
          </p:cNvSpPr>
          <p:nvPr/>
        </p:nvSpPr>
        <p:spPr bwMode="gray">
          <a:xfrm>
            <a:off x="8164016" y="314508"/>
            <a:ext cx="152400" cy="37338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26" name="Rectangle 38"/>
          <p:cNvSpPr>
            <a:spLocks noChangeArrowheads="1"/>
          </p:cNvSpPr>
          <p:nvPr/>
        </p:nvSpPr>
        <p:spPr bwMode="gray">
          <a:xfrm flipH="1">
            <a:off x="5034463" y="1087620"/>
            <a:ext cx="169815" cy="411094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gray">
          <a:xfrm>
            <a:off x="2076221" y="3532079"/>
            <a:ext cx="152400" cy="279048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\</a:t>
            </a:r>
            <a:endParaRPr lang="ru-RU" dirty="0"/>
          </a:p>
        </p:txBody>
      </p:sp>
      <p:sp>
        <p:nvSpPr>
          <p:cNvPr id="165890" name="AutoShape 2"/>
          <p:cNvSpPr>
            <a:spLocks noChangeArrowheads="1"/>
          </p:cNvSpPr>
          <p:nvPr/>
        </p:nvSpPr>
        <p:spPr bwMode="gray">
          <a:xfrm>
            <a:off x="7609275" y="6266208"/>
            <a:ext cx="685800" cy="466725"/>
          </a:xfrm>
          <a:prstGeom prst="parallelogram">
            <a:avLst>
              <a:gd name="adj" fmla="val 111905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32815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«Благоустройство сельских территорий»</a:t>
            </a:r>
            <a:endParaRPr lang="en-US" altLang="ru-RU" sz="2800" dirty="0">
              <a:effectLst/>
            </a:endParaRPr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gray">
          <a:xfrm>
            <a:off x="6161645" y="1034486"/>
            <a:ext cx="2760136" cy="15374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A9686">
                  <a:gamma/>
                  <a:shade val="46275"/>
                  <a:invGamma/>
                </a:srgbClr>
              </a:gs>
              <a:gs pos="50000">
                <a:srgbClr val="5A9686"/>
              </a:gs>
              <a:gs pos="100000">
                <a:srgbClr val="5A9686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освещения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территории, включая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архитектурную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подсветку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зданий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строений, сооружений,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с использованием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5941" name="Group 53"/>
          <p:cNvGrpSpPr>
            <a:grpSpLocks/>
          </p:cNvGrpSpPr>
          <p:nvPr/>
        </p:nvGrpSpPr>
        <p:grpSpPr bwMode="auto">
          <a:xfrm>
            <a:off x="7494091" y="314508"/>
            <a:ext cx="822325" cy="773112"/>
            <a:chOff x="1101" y="1056"/>
            <a:chExt cx="517" cy="480"/>
          </a:xfrm>
        </p:grpSpPr>
        <p:sp>
          <p:nvSpPr>
            <p:cNvPr id="165894" name="AutoShape 6"/>
            <p:cNvSpPr>
              <a:spLocks noChangeArrowheads="1"/>
            </p:cNvSpPr>
            <p:nvPr/>
          </p:nvSpPr>
          <p:spPr bwMode="gray">
            <a:xfrm>
              <a:off x="1186" y="1056"/>
              <a:ext cx="432" cy="288"/>
            </a:xfrm>
            <a:prstGeom prst="parallelogram">
              <a:avLst>
                <a:gd name="adj" fmla="val 109375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896" name="AutoShape 8"/>
            <p:cNvSpPr>
              <a:spLocks noChangeArrowheads="1"/>
            </p:cNvSpPr>
            <p:nvPr/>
          </p:nvSpPr>
          <p:spPr bwMode="gray">
            <a:xfrm>
              <a:off x="1101" y="1344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5897" name="AutoShape 9"/>
          <p:cNvSpPr>
            <a:spLocks noChangeArrowheads="1"/>
          </p:cNvSpPr>
          <p:nvPr/>
        </p:nvSpPr>
        <p:spPr bwMode="gray">
          <a:xfrm>
            <a:off x="6298958" y="2867194"/>
            <a:ext cx="248551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A9686">
                  <a:gamma/>
                  <a:shade val="46275"/>
                  <a:invGamma/>
                </a:srgbClr>
              </a:gs>
              <a:gs pos="50000">
                <a:srgbClr val="5A9686"/>
              </a:gs>
              <a:gs pos="100000">
                <a:srgbClr val="5A9686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ливневых стоков;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898" name="AutoShape 10"/>
          <p:cNvSpPr>
            <a:spLocks noChangeArrowheads="1"/>
          </p:cNvSpPr>
          <p:nvPr/>
        </p:nvSpPr>
        <p:spPr bwMode="gray">
          <a:xfrm>
            <a:off x="6118938" y="3995956"/>
            <a:ext cx="2845550" cy="227025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A9686">
                  <a:gamma/>
                  <a:shade val="46275"/>
                  <a:invGamma/>
                </a:srgbClr>
              </a:gs>
              <a:gs pos="50000">
                <a:srgbClr val="5A9686"/>
              </a:gs>
              <a:gs pos="100000">
                <a:srgbClr val="5A9686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обустройство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 отдыха, спортивных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детских игровых площадок,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площадок для занятия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физической культурой и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адаптивным спортом для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899" name="AutoShape 11"/>
          <p:cNvSpPr>
            <a:spLocks noChangeArrowheads="1"/>
          </p:cNvSpPr>
          <p:nvPr/>
        </p:nvSpPr>
        <p:spPr bwMode="gray">
          <a:xfrm>
            <a:off x="7400690" y="2586803"/>
            <a:ext cx="457200" cy="304800"/>
          </a:xfrm>
          <a:prstGeom prst="downArrow">
            <a:avLst>
              <a:gd name="adj1" fmla="val 38889"/>
              <a:gd name="adj2" fmla="val 50519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00" name="AutoShape 12"/>
          <p:cNvSpPr>
            <a:spLocks noChangeArrowheads="1"/>
          </p:cNvSpPr>
          <p:nvPr/>
        </p:nvSpPr>
        <p:spPr bwMode="gray">
          <a:xfrm>
            <a:off x="7400690" y="3716191"/>
            <a:ext cx="457200" cy="304800"/>
          </a:xfrm>
          <a:prstGeom prst="downArrow">
            <a:avLst>
              <a:gd name="adj1" fmla="val 38889"/>
              <a:gd name="adj2" fmla="val 50519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gray">
          <a:xfrm>
            <a:off x="7609275" y="6266208"/>
            <a:ext cx="173037" cy="457561"/>
          </a:xfrm>
          <a:prstGeom prst="rect">
            <a:avLst/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02" name="AutoShape 14"/>
          <p:cNvSpPr>
            <a:spLocks noChangeArrowheads="1"/>
          </p:cNvSpPr>
          <p:nvPr/>
        </p:nvSpPr>
        <p:spPr bwMode="gray">
          <a:xfrm>
            <a:off x="1691679" y="6456335"/>
            <a:ext cx="597549" cy="285033"/>
          </a:xfrm>
          <a:prstGeom prst="parallelogram">
            <a:avLst>
              <a:gd name="adj" fmla="val 111905"/>
            </a:avLst>
          </a:prstGeom>
          <a:gradFill rotWithShape="1">
            <a:gsLst>
              <a:gs pos="0">
                <a:srgbClr val="000000">
                  <a:gamma/>
                  <a:shade val="46275"/>
                  <a:invGamma/>
                </a:srgbClr>
              </a:gs>
              <a:gs pos="5000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05" name="AutoShape 17"/>
          <p:cNvSpPr>
            <a:spLocks noChangeArrowheads="1"/>
          </p:cNvSpPr>
          <p:nvPr/>
        </p:nvSpPr>
        <p:spPr bwMode="gray">
          <a:xfrm>
            <a:off x="586487" y="4270657"/>
            <a:ext cx="213360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FAA4F">
                  <a:gamma/>
                  <a:shade val="46275"/>
                  <a:invGamma/>
                </a:srgbClr>
              </a:gs>
              <a:gs pos="50000">
                <a:srgbClr val="BFAA4F"/>
              </a:gs>
              <a:gs pos="100000">
                <a:srgbClr val="BFAA4F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площадок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твердых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отходов;</a:t>
            </a:r>
          </a:p>
        </p:txBody>
      </p:sp>
      <p:grpSp>
        <p:nvGrpSpPr>
          <p:cNvPr id="165939" name="Group 51"/>
          <p:cNvGrpSpPr>
            <a:grpSpLocks/>
          </p:cNvGrpSpPr>
          <p:nvPr/>
        </p:nvGrpSpPr>
        <p:grpSpPr bwMode="auto">
          <a:xfrm>
            <a:off x="1409471" y="3519670"/>
            <a:ext cx="819150" cy="757237"/>
            <a:chOff x="4470" y="1049"/>
            <a:chExt cx="517" cy="477"/>
          </a:xfrm>
        </p:grpSpPr>
        <p:sp>
          <p:nvSpPr>
            <p:cNvPr id="165904" name="AutoShape 16"/>
            <p:cNvSpPr>
              <a:spLocks noChangeArrowheads="1"/>
            </p:cNvSpPr>
            <p:nvPr/>
          </p:nvSpPr>
          <p:spPr bwMode="gray">
            <a:xfrm>
              <a:off x="4555" y="1049"/>
              <a:ext cx="432" cy="288"/>
            </a:xfrm>
            <a:prstGeom prst="parallelogram">
              <a:avLst>
                <a:gd name="adj" fmla="val 109375"/>
              </a:avLst>
            </a:prstGeom>
            <a:solidFill>
              <a:srgbClr val="BC721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906" name="AutoShape 18"/>
            <p:cNvSpPr>
              <a:spLocks noChangeArrowheads="1"/>
            </p:cNvSpPr>
            <p:nvPr/>
          </p:nvSpPr>
          <p:spPr bwMode="gray">
            <a:xfrm>
              <a:off x="4470" y="1334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solidFill>
              <a:srgbClr val="BC721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5907" name="AutoShape 19"/>
          <p:cNvSpPr>
            <a:spLocks noChangeArrowheads="1"/>
          </p:cNvSpPr>
          <p:nvPr/>
        </p:nvSpPr>
        <p:spPr bwMode="gray">
          <a:xfrm>
            <a:off x="386595" y="5459541"/>
            <a:ext cx="2419812" cy="10351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FAA4F">
                  <a:gamma/>
                  <a:shade val="46275"/>
                  <a:invGamma/>
                </a:srgbClr>
              </a:gs>
              <a:gs pos="50000">
                <a:srgbClr val="BFAA4F"/>
              </a:gs>
              <a:gs pos="100000">
                <a:srgbClr val="BFAA4F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 ландшафтов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историко-культурных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памятников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909" name="AutoShape 21"/>
          <p:cNvSpPr>
            <a:spLocks noChangeArrowheads="1"/>
          </p:cNvSpPr>
          <p:nvPr/>
        </p:nvSpPr>
        <p:spPr bwMode="gray">
          <a:xfrm>
            <a:off x="1408587" y="5131082"/>
            <a:ext cx="402080" cy="363665"/>
          </a:xfrm>
          <a:prstGeom prst="downArrow">
            <a:avLst>
              <a:gd name="adj1" fmla="val 38889"/>
              <a:gd name="adj2" fmla="val 50519"/>
            </a:avLst>
          </a:prstGeom>
          <a:gradFill rotWithShape="1">
            <a:gsLst>
              <a:gs pos="0">
                <a:srgbClr val="BC7210">
                  <a:gamma/>
                  <a:shade val="46275"/>
                  <a:invGamma/>
                </a:srgbClr>
              </a:gs>
              <a:gs pos="100000">
                <a:srgbClr val="BC721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11" name="Rectangle 23"/>
          <p:cNvSpPr>
            <a:spLocks noChangeArrowheads="1"/>
          </p:cNvSpPr>
          <p:nvPr/>
        </p:nvSpPr>
        <p:spPr bwMode="gray">
          <a:xfrm>
            <a:off x="1637629" y="6467682"/>
            <a:ext cx="173038" cy="298220"/>
          </a:xfrm>
          <a:prstGeom prst="rect">
            <a:avLst/>
          </a:prstGeom>
          <a:gradFill rotWithShape="1">
            <a:gsLst>
              <a:gs pos="0">
                <a:srgbClr val="BC7210">
                  <a:gamma/>
                  <a:shade val="46275"/>
                  <a:invGamma/>
                </a:srgbClr>
              </a:gs>
              <a:gs pos="50000">
                <a:srgbClr val="BC7210"/>
              </a:gs>
              <a:gs pos="100000">
                <a:srgbClr val="BC7210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25" name="AutoShape 37"/>
          <p:cNvSpPr>
            <a:spLocks noChangeArrowheads="1"/>
          </p:cNvSpPr>
          <p:nvPr/>
        </p:nvSpPr>
        <p:spPr bwMode="gray">
          <a:xfrm>
            <a:off x="4463798" y="5733256"/>
            <a:ext cx="786874" cy="513672"/>
          </a:xfrm>
          <a:prstGeom prst="parallelogram">
            <a:avLst>
              <a:gd name="adj" fmla="val 111905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27" name="AutoShape 39"/>
          <p:cNvSpPr>
            <a:spLocks noChangeArrowheads="1"/>
          </p:cNvSpPr>
          <p:nvPr/>
        </p:nvSpPr>
        <p:spPr bwMode="gray">
          <a:xfrm>
            <a:off x="3535973" y="1812179"/>
            <a:ext cx="2260162" cy="96874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BB07C">
                  <a:gamma/>
                  <a:shade val="46275"/>
                  <a:invGamma/>
                </a:srgbClr>
              </a:gs>
              <a:gs pos="50000">
                <a:srgbClr val="ABB07C"/>
              </a:gs>
              <a:gs pos="100000">
                <a:srgbClr val="ABB07C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пешеходных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тротуаров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аллей, дорожек,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тропинок;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5940" name="Group 52"/>
          <p:cNvGrpSpPr>
            <a:grpSpLocks/>
          </p:cNvGrpSpPr>
          <p:nvPr/>
        </p:nvGrpSpPr>
        <p:grpSpPr bwMode="auto">
          <a:xfrm>
            <a:off x="4266486" y="1087620"/>
            <a:ext cx="937792" cy="735186"/>
            <a:chOff x="2792" y="1049"/>
            <a:chExt cx="506" cy="480"/>
          </a:xfrm>
        </p:grpSpPr>
        <p:sp>
          <p:nvSpPr>
            <p:cNvPr id="165929" name="AutoShape 41"/>
            <p:cNvSpPr>
              <a:spLocks noChangeArrowheads="1"/>
            </p:cNvSpPr>
            <p:nvPr/>
          </p:nvSpPr>
          <p:spPr bwMode="gray">
            <a:xfrm>
              <a:off x="2890" y="1049"/>
              <a:ext cx="408" cy="288"/>
            </a:xfrm>
            <a:prstGeom prst="parallelogram">
              <a:avLst>
                <a:gd name="adj" fmla="val 109375"/>
              </a:avLst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930" name="AutoShape 42"/>
            <p:cNvSpPr>
              <a:spLocks noChangeArrowheads="1"/>
            </p:cNvSpPr>
            <p:nvPr/>
          </p:nvSpPr>
          <p:spPr bwMode="gray">
            <a:xfrm>
              <a:off x="2792" y="1337"/>
              <a:ext cx="350" cy="192"/>
            </a:xfrm>
            <a:prstGeom prst="downArrow">
              <a:avLst>
                <a:gd name="adj1" fmla="val 38889"/>
                <a:gd name="adj2" fmla="val 50519"/>
              </a:avLst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5931" name="AutoShape 43"/>
          <p:cNvSpPr>
            <a:spLocks noChangeArrowheads="1"/>
          </p:cNvSpPr>
          <p:nvPr/>
        </p:nvSpPr>
        <p:spPr bwMode="gray">
          <a:xfrm>
            <a:off x="3504141" y="3063065"/>
            <a:ext cx="2291994" cy="139463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BB07C">
                  <a:gamma/>
                  <a:shade val="46275"/>
                  <a:invGamma/>
                </a:srgbClr>
              </a:gs>
              <a:gs pos="50000">
                <a:srgbClr val="ABB07C"/>
              </a:gs>
              <a:gs pos="100000">
                <a:srgbClr val="ABB07C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беспрепятственного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маломобильных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населения;</a:t>
            </a:r>
            <a:endParaRPr lang="en-US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932" name="AutoShape 44"/>
          <p:cNvSpPr>
            <a:spLocks noChangeArrowheads="1"/>
          </p:cNvSpPr>
          <p:nvPr/>
        </p:nvSpPr>
        <p:spPr bwMode="gray">
          <a:xfrm>
            <a:off x="3535973" y="4739842"/>
            <a:ext cx="2407495" cy="9934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BB07C">
                  <a:gamma/>
                  <a:shade val="46275"/>
                  <a:invGamma/>
                </a:srgbClr>
              </a:gs>
              <a:gs pos="50000">
                <a:srgbClr val="ABB07C"/>
              </a:gs>
              <a:gs pos="100000">
                <a:srgbClr val="ABB07C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колодцев 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водоразборных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колонок;</a:t>
            </a:r>
          </a:p>
        </p:txBody>
      </p:sp>
      <p:sp>
        <p:nvSpPr>
          <p:cNvPr id="165933" name="AutoShape 45"/>
          <p:cNvSpPr>
            <a:spLocks noChangeArrowheads="1"/>
          </p:cNvSpPr>
          <p:nvPr/>
        </p:nvSpPr>
        <p:spPr bwMode="gray">
          <a:xfrm>
            <a:off x="4235108" y="2793890"/>
            <a:ext cx="457200" cy="304800"/>
          </a:xfrm>
          <a:prstGeom prst="downArrow">
            <a:avLst>
              <a:gd name="adj1" fmla="val 38889"/>
              <a:gd name="adj2" fmla="val 50519"/>
            </a:avLst>
          </a:prstGeom>
          <a:gradFill rotWithShape="1">
            <a:gsLst>
              <a:gs pos="0">
                <a:srgbClr val="CC9900">
                  <a:gamma/>
                  <a:shade val="46275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34" name="AutoShape 46"/>
          <p:cNvSpPr>
            <a:spLocks noChangeArrowheads="1"/>
          </p:cNvSpPr>
          <p:nvPr/>
        </p:nvSpPr>
        <p:spPr bwMode="gray">
          <a:xfrm>
            <a:off x="4335463" y="4457700"/>
            <a:ext cx="457200" cy="304800"/>
          </a:xfrm>
          <a:prstGeom prst="downArrow">
            <a:avLst>
              <a:gd name="adj1" fmla="val 38889"/>
              <a:gd name="adj2" fmla="val 50519"/>
            </a:avLst>
          </a:prstGeom>
          <a:gradFill rotWithShape="1">
            <a:gsLst>
              <a:gs pos="0">
                <a:srgbClr val="CC9900">
                  <a:gamma/>
                  <a:shade val="46275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5935" name="Rectangle 47"/>
          <p:cNvSpPr>
            <a:spLocks noChangeArrowheads="1"/>
          </p:cNvSpPr>
          <p:nvPr/>
        </p:nvSpPr>
        <p:spPr bwMode="gray">
          <a:xfrm>
            <a:off x="4445017" y="5733256"/>
            <a:ext cx="173037" cy="504825"/>
          </a:xfrm>
          <a:prstGeom prst="rect">
            <a:avLst/>
          </a:prstGeom>
          <a:gradFill rotWithShape="1">
            <a:gsLst>
              <a:gs pos="0">
                <a:srgbClr val="CC9900">
                  <a:gamma/>
                  <a:shade val="46275"/>
                  <a:invGamma/>
                </a:srgbClr>
              </a:gs>
              <a:gs pos="5000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274" y="116632"/>
            <a:ext cx="8822214" cy="6624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Горизонтальный свиток 39"/>
          <p:cNvSpPr/>
          <p:nvPr/>
        </p:nvSpPr>
        <p:spPr>
          <a:xfrm rot="5400000">
            <a:off x="98471" y="557713"/>
            <a:ext cx="2754369" cy="30243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 на 2020 год предусмотрено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370,94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ФБ-223,31 млн. рублей        ОБ-36,35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МБ-5,56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Внб-105,72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09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</TotalTime>
  <Words>1108</Words>
  <Application>Microsoft Office PowerPoint</Application>
  <PresentationFormat>Экран (4:3)</PresentationFormat>
  <Paragraphs>216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Воздушный поток</vt:lpstr>
      <vt:lpstr>1_Тема Office</vt:lpstr>
      <vt:lpstr>Тема Office</vt:lpstr>
      <vt:lpstr>Слайд 1</vt:lpstr>
      <vt:lpstr>Слайд 2</vt:lpstr>
      <vt:lpstr>Мероприятие «Создание условий для обеспечения доступным и комфортным жильем сельского населения»</vt:lpstr>
      <vt:lpstr>Мероприятие «Оказание содействия сельскохозяйственным товаропроизводителям в обеспечении квалифицированными специалистами" </vt:lpstr>
      <vt:lpstr>Слайд 5</vt:lpstr>
      <vt:lpstr>Слайд 6</vt:lpstr>
      <vt:lpstr>Мероприятие «Обеспечение комплексного развития сельских территорий» (реализация проектов комплексного развития сельских территорий)</vt:lpstr>
      <vt:lpstr>Слайд 8</vt:lpstr>
      <vt:lpstr>Мероприятие «Благоустройство сельских территорий»</vt:lpstr>
      <vt:lpstr>Мероприятие «Развитие транспортной инфраструктуры на сельских территориях»</vt:lpstr>
      <vt:lpstr>Мероприятие «Комплексное обустройство населенных пунктов, расположенных на сельских территориях, объектами социальной и инженерной инфраструктуры»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СЕЛЬСКОГО ХОЗЯЙСТВА ВОЛГОГРАДСКОЙ ОБЛАСТИ</dc:title>
  <dc:creator>Егорова Яна Алексеевна</dc:creator>
  <cp:lastModifiedBy>Аксаненко</cp:lastModifiedBy>
  <cp:revision>104</cp:revision>
  <cp:lastPrinted>2019-12-07T08:15:50Z</cp:lastPrinted>
  <dcterms:created xsi:type="dcterms:W3CDTF">2019-12-05T05:21:59Z</dcterms:created>
  <dcterms:modified xsi:type="dcterms:W3CDTF">2020-03-18T06:34:22Z</dcterms:modified>
</cp:coreProperties>
</file>